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313" r:id="rId5"/>
    <p:sldId id="1129" r:id="rId6"/>
    <p:sldId id="1138" r:id="rId7"/>
    <p:sldId id="1130" r:id="rId8"/>
    <p:sldId id="1136" r:id="rId9"/>
    <p:sldId id="1137" r:id="rId10"/>
    <p:sldId id="1131" r:id="rId11"/>
    <p:sldId id="1132" r:id="rId12"/>
    <p:sldId id="1134" r:id="rId13"/>
    <p:sldId id="1139" r:id="rId14"/>
    <p:sldId id="1140" r:id="rId15"/>
    <p:sldId id="1141" r:id="rId16"/>
    <p:sldId id="1142" r:id="rId17"/>
    <p:sldId id="1143" r:id="rId18"/>
    <p:sldId id="1145" r:id="rId19"/>
    <p:sldId id="1146" r:id="rId20"/>
    <p:sldId id="1144" r:id="rId21"/>
    <p:sldId id="1133" r:id="rId22"/>
    <p:sldId id="1147" r:id="rId23"/>
    <p:sldId id="1149" r:id="rId24"/>
    <p:sldId id="1150" r:id="rId25"/>
    <p:sldId id="1148" r:id="rId26"/>
    <p:sldId id="1151" r:id="rId27"/>
    <p:sldId id="1152" r:id="rId28"/>
    <p:sldId id="1135" r:id="rId29"/>
    <p:sldId id="1154" r:id="rId30"/>
    <p:sldId id="1156" r:id="rId31"/>
    <p:sldId id="1155" r:id="rId32"/>
    <p:sldId id="382" r:id="rId3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lla Szabó" initials="LS" lastIdx="1" clrIdx="0">
    <p:extLst>
      <p:ext uri="{19B8F6BF-5375-455C-9EA6-DF929625EA0E}">
        <p15:presenceInfo xmlns:p15="http://schemas.microsoft.com/office/powerpoint/2012/main" userId="S::szabo.lilla@edc.debrecen.hu::43e74235-06d3-4245-a2d5-82c9986455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C39"/>
    <a:srgbClr val="024937"/>
    <a:srgbClr val="024B38"/>
    <a:srgbClr val="004735"/>
    <a:srgbClr val="00473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78775" autoAdjust="0"/>
  </p:normalViewPr>
  <p:slideViewPr>
    <p:cSldViewPr snapToGrid="0">
      <p:cViewPr varScale="1">
        <p:scale>
          <a:sx n="161" d="100"/>
          <a:sy n="161" d="100"/>
        </p:scale>
        <p:origin x="182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dirty="0"/>
              <a:t>Képfeldolgozó modellek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Parameters / million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Sheet1!$A$2:$A$39</c:f>
              <c:strCache>
                <c:ptCount val="38"/>
                <c:pt idx="0">
                  <c:v>MobileNetV2</c:v>
                </c:pt>
                <c:pt idx="1">
                  <c:v>MobileNet</c:v>
                </c:pt>
                <c:pt idx="2">
                  <c:v>NASNetMobile</c:v>
                </c:pt>
                <c:pt idx="3">
                  <c:v>EfficientNetB0</c:v>
                </c:pt>
                <c:pt idx="4">
                  <c:v>EfficientNetV2B0</c:v>
                </c:pt>
                <c:pt idx="5">
                  <c:v>EfficientNetB1</c:v>
                </c:pt>
                <c:pt idx="6">
                  <c:v>DenseNet121</c:v>
                </c:pt>
                <c:pt idx="7">
                  <c:v>EfficientNetV2B1</c:v>
                </c:pt>
                <c:pt idx="8">
                  <c:v>EfficientNetB2</c:v>
                </c:pt>
                <c:pt idx="9">
                  <c:v>EfficientNetV2B2</c:v>
                </c:pt>
                <c:pt idx="10">
                  <c:v>EfficientNetB3</c:v>
                </c:pt>
                <c:pt idx="11">
                  <c:v>DenseNet169</c:v>
                </c:pt>
                <c:pt idx="12">
                  <c:v>EfficientNetV2B3</c:v>
                </c:pt>
                <c:pt idx="13">
                  <c:v>EfficientNetB4</c:v>
                </c:pt>
                <c:pt idx="14">
                  <c:v>DenseNet201</c:v>
                </c:pt>
                <c:pt idx="15">
                  <c:v>EfficientNetV2S</c:v>
                </c:pt>
                <c:pt idx="16">
                  <c:v>Xception</c:v>
                </c:pt>
                <c:pt idx="17">
                  <c:v>InceptionV3</c:v>
                </c:pt>
                <c:pt idx="18">
                  <c:v>ResNet50</c:v>
                </c:pt>
                <c:pt idx="19">
                  <c:v>ResNet50V2</c:v>
                </c:pt>
                <c:pt idx="20">
                  <c:v>ConvNeXtTiny</c:v>
                </c:pt>
                <c:pt idx="21">
                  <c:v>EfficientNetB5</c:v>
                </c:pt>
                <c:pt idx="22">
                  <c:v>EfficientNetB6</c:v>
                </c:pt>
                <c:pt idx="23">
                  <c:v>ResNet101</c:v>
                </c:pt>
                <c:pt idx="24">
                  <c:v>ResNet101V2</c:v>
                </c:pt>
                <c:pt idx="25">
                  <c:v>ConvNeXtSmall</c:v>
                </c:pt>
                <c:pt idx="26">
                  <c:v>EfficientNetV2M</c:v>
                </c:pt>
                <c:pt idx="27">
                  <c:v>InceptionResNetV2</c:v>
                </c:pt>
                <c:pt idx="28">
                  <c:v>ResNet152</c:v>
                </c:pt>
                <c:pt idx="29">
                  <c:v>ResNet152V2</c:v>
                </c:pt>
                <c:pt idx="30">
                  <c:v>EfficientNetB7</c:v>
                </c:pt>
                <c:pt idx="31">
                  <c:v>ConvNeXtBase</c:v>
                </c:pt>
                <c:pt idx="32">
                  <c:v>NASNetLarge</c:v>
                </c:pt>
                <c:pt idx="33">
                  <c:v>EfficientNetV2L</c:v>
                </c:pt>
                <c:pt idx="34">
                  <c:v>VGG16</c:v>
                </c:pt>
                <c:pt idx="35">
                  <c:v>VGG19</c:v>
                </c:pt>
                <c:pt idx="36">
                  <c:v>ConvNeXtLarge</c:v>
                </c:pt>
                <c:pt idx="37">
                  <c:v>ConvNeXtXLarge</c:v>
                </c:pt>
              </c:strCache>
            </c:strRef>
          </c:cat>
          <c:val>
            <c:numRef>
              <c:f>Sheet1!$B$2:$B$40</c:f>
              <c:numCache>
                <c:formatCode>General</c:formatCode>
                <c:ptCount val="39"/>
                <c:pt idx="0">
                  <c:v>3.5</c:v>
                </c:pt>
                <c:pt idx="1">
                  <c:v>4.3</c:v>
                </c:pt>
                <c:pt idx="2">
                  <c:v>5.3</c:v>
                </c:pt>
                <c:pt idx="3">
                  <c:v>5.3</c:v>
                </c:pt>
                <c:pt idx="4">
                  <c:v>7.2</c:v>
                </c:pt>
                <c:pt idx="5">
                  <c:v>7.9</c:v>
                </c:pt>
                <c:pt idx="6">
                  <c:v>8.1</c:v>
                </c:pt>
                <c:pt idx="7">
                  <c:v>8.1999999999999993</c:v>
                </c:pt>
                <c:pt idx="8">
                  <c:v>9.1999999999999993</c:v>
                </c:pt>
                <c:pt idx="9">
                  <c:v>10.199999999999999</c:v>
                </c:pt>
                <c:pt idx="10">
                  <c:v>12.3</c:v>
                </c:pt>
                <c:pt idx="11">
                  <c:v>14.3</c:v>
                </c:pt>
                <c:pt idx="12">
                  <c:v>14.5</c:v>
                </c:pt>
                <c:pt idx="13">
                  <c:v>19.5</c:v>
                </c:pt>
                <c:pt idx="14">
                  <c:v>20.2</c:v>
                </c:pt>
                <c:pt idx="15">
                  <c:v>21.6</c:v>
                </c:pt>
                <c:pt idx="16">
                  <c:v>22.9</c:v>
                </c:pt>
                <c:pt idx="17">
                  <c:v>23.9</c:v>
                </c:pt>
                <c:pt idx="18">
                  <c:v>25.6</c:v>
                </c:pt>
                <c:pt idx="19">
                  <c:v>25.6</c:v>
                </c:pt>
                <c:pt idx="20">
                  <c:v>28.6</c:v>
                </c:pt>
                <c:pt idx="21">
                  <c:v>30.6</c:v>
                </c:pt>
                <c:pt idx="22">
                  <c:v>43.3</c:v>
                </c:pt>
                <c:pt idx="23">
                  <c:v>44.7</c:v>
                </c:pt>
                <c:pt idx="24">
                  <c:v>44.7</c:v>
                </c:pt>
                <c:pt idx="25">
                  <c:v>50.2</c:v>
                </c:pt>
                <c:pt idx="26">
                  <c:v>54.4</c:v>
                </c:pt>
                <c:pt idx="27">
                  <c:v>55.9</c:v>
                </c:pt>
                <c:pt idx="28">
                  <c:v>60.4</c:v>
                </c:pt>
                <c:pt idx="29">
                  <c:v>60.4</c:v>
                </c:pt>
                <c:pt idx="30">
                  <c:v>66.7</c:v>
                </c:pt>
                <c:pt idx="31">
                  <c:v>88.5</c:v>
                </c:pt>
                <c:pt idx="32">
                  <c:v>88.9</c:v>
                </c:pt>
                <c:pt idx="33">
                  <c:v>119</c:v>
                </c:pt>
                <c:pt idx="34">
                  <c:v>138.4</c:v>
                </c:pt>
                <c:pt idx="35">
                  <c:v>143.69999999999999</c:v>
                </c:pt>
                <c:pt idx="36">
                  <c:v>197.7</c:v>
                </c:pt>
                <c:pt idx="37">
                  <c:v>350.1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05-4DCB-85CA-F93BCB7C4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511727"/>
        <c:axId val="8351214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Model</c:v>
                      </c:pt>
                    </c:strCache>
                  </c:strRef>
                </c:tx>
                <c:spPr>
                  <a:solidFill>
                    <a:schemeClr val="accent6">
                      <a:shade val="7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Sheet1!$A$2:$A$39</c15:sqref>
                        </c15:formulaRef>
                      </c:ext>
                    </c:extLst>
                    <c:strCache>
                      <c:ptCount val="38"/>
                      <c:pt idx="0">
                        <c:v>MobileNetV2</c:v>
                      </c:pt>
                      <c:pt idx="1">
                        <c:v>MobileNet</c:v>
                      </c:pt>
                      <c:pt idx="2">
                        <c:v>NASNetMobile</c:v>
                      </c:pt>
                      <c:pt idx="3">
                        <c:v>EfficientNetB0</c:v>
                      </c:pt>
                      <c:pt idx="4">
                        <c:v>EfficientNetV2B0</c:v>
                      </c:pt>
                      <c:pt idx="5">
                        <c:v>EfficientNetB1</c:v>
                      </c:pt>
                      <c:pt idx="6">
                        <c:v>DenseNet121</c:v>
                      </c:pt>
                      <c:pt idx="7">
                        <c:v>EfficientNetV2B1</c:v>
                      </c:pt>
                      <c:pt idx="8">
                        <c:v>EfficientNetB2</c:v>
                      </c:pt>
                      <c:pt idx="9">
                        <c:v>EfficientNetV2B2</c:v>
                      </c:pt>
                      <c:pt idx="10">
                        <c:v>EfficientNetB3</c:v>
                      </c:pt>
                      <c:pt idx="11">
                        <c:v>DenseNet169</c:v>
                      </c:pt>
                      <c:pt idx="12">
                        <c:v>EfficientNetV2B3</c:v>
                      </c:pt>
                      <c:pt idx="13">
                        <c:v>EfficientNetB4</c:v>
                      </c:pt>
                      <c:pt idx="14">
                        <c:v>DenseNet201</c:v>
                      </c:pt>
                      <c:pt idx="15">
                        <c:v>EfficientNetV2S</c:v>
                      </c:pt>
                      <c:pt idx="16">
                        <c:v>Xception</c:v>
                      </c:pt>
                      <c:pt idx="17">
                        <c:v>InceptionV3</c:v>
                      </c:pt>
                      <c:pt idx="18">
                        <c:v>ResNet50</c:v>
                      </c:pt>
                      <c:pt idx="19">
                        <c:v>ResNet50V2</c:v>
                      </c:pt>
                      <c:pt idx="20">
                        <c:v>ConvNeXtTiny</c:v>
                      </c:pt>
                      <c:pt idx="21">
                        <c:v>EfficientNetB5</c:v>
                      </c:pt>
                      <c:pt idx="22">
                        <c:v>EfficientNetB6</c:v>
                      </c:pt>
                      <c:pt idx="23">
                        <c:v>ResNet101</c:v>
                      </c:pt>
                      <c:pt idx="24">
                        <c:v>ResNet101V2</c:v>
                      </c:pt>
                      <c:pt idx="25">
                        <c:v>ConvNeXtSmall</c:v>
                      </c:pt>
                      <c:pt idx="26">
                        <c:v>EfficientNetV2M</c:v>
                      </c:pt>
                      <c:pt idx="27">
                        <c:v>InceptionResNetV2</c:v>
                      </c:pt>
                      <c:pt idx="28">
                        <c:v>ResNet152</c:v>
                      </c:pt>
                      <c:pt idx="29">
                        <c:v>ResNet152V2</c:v>
                      </c:pt>
                      <c:pt idx="30">
                        <c:v>EfficientNetB7</c:v>
                      </c:pt>
                      <c:pt idx="31">
                        <c:v>ConvNeXtBase</c:v>
                      </c:pt>
                      <c:pt idx="32">
                        <c:v>NASNetLarge</c:v>
                      </c:pt>
                      <c:pt idx="33">
                        <c:v>EfficientNetV2L</c:v>
                      </c:pt>
                      <c:pt idx="34">
                        <c:v>VGG16</c:v>
                      </c:pt>
                      <c:pt idx="35">
                        <c:v>VGG19</c:v>
                      </c:pt>
                      <c:pt idx="36">
                        <c:v>ConvNeXtLarge</c:v>
                      </c:pt>
                      <c:pt idx="37">
                        <c:v>ConvNeXtXLarge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Sheet1!$A$2:$A$40</c15:sqref>
                        </c15:formulaRef>
                      </c:ext>
                    </c:extLst>
                    <c:numCache>
                      <c:formatCode>General</c:formatCode>
                      <c:ptCount val="3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  <c:pt idx="34">
                        <c:v>0</c:v>
                      </c:pt>
                      <c:pt idx="35">
                        <c:v>0</c:v>
                      </c:pt>
                      <c:pt idx="36">
                        <c:v>0</c:v>
                      </c:pt>
                      <c:pt idx="37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105-4DCB-85CA-F93BCB7C421A}"/>
                  </c:ext>
                </c:extLst>
              </c15:ser>
            </c15:filteredBarSeries>
          </c:ext>
        </c:extLst>
      </c:barChart>
      <c:catAx>
        <c:axId val="83511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3512143"/>
        <c:crosses val="autoZero"/>
        <c:auto val="1"/>
        <c:lblAlgn val="ctr"/>
        <c:lblOffset val="100"/>
        <c:noMultiLvlLbl val="0"/>
      </c:catAx>
      <c:valAx>
        <c:axId val="83512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3511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sz="1400" b="0" i="0" baseline="0" dirty="0">
                <a:effectLst/>
              </a:rPr>
              <a:t>Nagy nyelvi modellek</a:t>
            </a:r>
            <a:endParaRPr lang="hu-HU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Sheet2!$B$1</c:f>
              <c:strCache>
                <c:ptCount val="1"/>
                <c:pt idx="0">
                  <c:v>Parameters / million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Sheet2!$A$2:$A$35</c:f>
              <c:strCache>
                <c:ptCount val="34"/>
                <c:pt idx="0">
                  <c:v>BERT</c:v>
                </c:pt>
                <c:pt idx="1">
                  <c:v>XLNet</c:v>
                </c:pt>
                <c:pt idx="2">
                  <c:v>GPT-2</c:v>
                </c:pt>
                <c:pt idx="3">
                  <c:v>GPT-Neo</c:v>
                </c:pt>
                <c:pt idx="4">
                  <c:v>GPT-J</c:v>
                </c:pt>
                <c:pt idx="5">
                  <c:v>OpenHermes-7B</c:v>
                </c:pt>
                <c:pt idx="6">
                  <c:v>Mistral</c:v>
                </c:pt>
                <c:pt idx="7">
                  <c:v>Cerebras-GPT</c:v>
                </c:pt>
                <c:pt idx="8">
                  <c:v>OpenHermes-15B</c:v>
                </c:pt>
                <c:pt idx="9">
                  <c:v>OpenAssistant</c:v>
                </c:pt>
                <c:pt idx="10">
                  <c:v>GPT-NeoX</c:v>
                </c:pt>
                <c:pt idx="11">
                  <c:v>AlexaTM</c:v>
                </c:pt>
                <c:pt idx="12">
                  <c:v>Falcon</c:v>
                </c:pt>
                <c:pt idx="13">
                  <c:v>BloombergGPT</c:v>
                </c:pt>
                <c:pt idx="14">
                  <c:v>Claude</c:v>
                </c:pt>
                <c:pt idx="15">
                  <c:v>LLaMA</c:v>
                </c:pt>
                <c:pt idx="16">
                  <c:v>Chinchilla</c:v>
                </c:pt>
                <c:pt idx="17">
                  <c:v>Llama 2</c:v>
                </c:pt>
                <c:pt idx="18">
                  <c:v>YaLM 100B</c:v>
                </c:pt>
                <c:pt idx="19">
                  <c:v>Galactica</c:v>
                </c:pt>
                <c:pt idx="20">
                  <c:v>LaMDA</c:v>
                </c:pt>
                <c:pt idx="21">
                  <c:v>GPT-3</c:v>
                </c:pt>
                <c:pt idx="22">
                  <c:v>OPT</c:v>
                </c:pt>
                <c:pt idx="23">
                  <c:v>BLOOM</c:v>
                </c:pt>
                <c:pt idx="24">
                  <c:v>Falcon 180B</c:v>
                </c:pt>
                <c:pt idx="25">
                  <c:v>Ernie 3.0 Titan</c:v>
                </c:pt>
                <c:pt idx="26">
                  <c:v>Gopher</c:v>
                </c:pt>
                <c:pt idx="27">
                  <c:v>PaLM 2</c:v>
                </c:pt>
                <c:pt idx="28">
                  <c:v>Megatron-Turing NLG</c:v>
                </c:pt>
                <c:pt idx="29">
                  <c:v>PaLM</c:v>
                </c:pt>
                <c:pt idx="30">
                  <c:v>Minerva</c:v>
                </c:pt>
                <c:pt idx="31">
                  <c:v>PanGu-Σ</c:v>
                </c:pt>
                <c:pt idx="32">
                  <c:v>GLaM</c:v>
                </c:pt>
                <c:pt idx="33">
                  <c:v>GPT-4</c:v>
                </c:pt>
              </c:strCache>
            </c:strRef>
          </c:cat>
          <c:val>
            <c:numRef>
              <c:f>Sheet2!$B$2:$B$37</c:f>
              <c:numCache>
                <c:formatCode>General</c:formatCode>
                <c:ptCount val="36"/>
                <c:pt idx="0">
                  <c:v>340</c:v>
                </c:pt>
                <c:pt idx="1">
                  <c:v>340</c:v>
                </c:pt>
                <c:pt idx="2">
                  <c:v>1500</c:v>
                </c:pt>
                <c:pt idx="3">
                  <c:v>2700</c:v>
                </c:pt>
                <c:pt idx="4">
                  <c:v>6000</c:v>
                </c:pt>
                <c:pt idx="5">
                  <c:v>7000</c:v>
                </c:pt>
                <c:pt idx="6">
                  <c:v>7300</c:v>
                </c:pt>
                <c:pt idx="7">
                  <c:v>13000</c:v>
                </c:pt>
                <c:pt idx="8">
                  <c:v>13000</c:v>
                </c:pt>
                <c:pt idx="9">
                  <c:v>17000</c:v>
                </c:pt>
                <c:pt idx="10">
                  <c:v>20000</c:v>
                </c:pt>
                <c:pt idx="11">
                  <c:v>20000</c:v>
                </c:pt>
                <c:pt idx="12">
                  <c:v>40000</c:v>
                </c:pt>
                <c:pt idx="13">
                  <c:v>50000</c:v>
                </c:pt>
                <c:pt idx="14">
                  <c:v>52000</c:v>
                </c:pt>
                <c:pt idx="15">
                  <c:v>65000</c:v>
                </c:pt>
                <c:pt idx="16">
                  <c:v>70000</c:v>
                </c:pt>
                <c:pt idx="17">
                  <c:v>70000</c:v>
                </c:pt>
                <c:pt idx="18">
                  <c:v>100000</c:v>
                </c:pt>
                <c:pt idx="19">
                  <c:v>120000</c:v>
                </c:pt>
                <c:pt idx="20">
                  <c:v>137000</c:v>
                </c:pt>
                <c:pt idx="21">
                  <c:v>175000</c:v>
                </c:pt>
                <c:pt idx="22">
                  <c:v>175000</c:v>
                </c:pt>
                <c:pt idx="23">
                  <c:v>175000</c:v>
                </c:pt>
                <c:pt idx="24">
                  <c:v>180000</c:v>
                </c:pt>
                <c:pt idx="25">
                  <c:v>260000</c:v>
                </c:pt>
                <c:pt idx="26">
                  <c:v>280000</c:v>
                </c:pt>
                <c:pt idx="27">
                  <c:v>340000</c:v>
                </c:pt>
                <c:pt idx="28">
                  <c:v>530000</c:v>
                </c:pt>
                <c:pt idx="29">
                  <c:v>540000</c:v>
                </c:pt>
                <c:pt idx="30">
                  <c:v>540000</c:v>
                </c:pt>
                <c:pt idx="31">
                  <c:v>1085000</c:v>
                </c:pt>
                <c:pt idx="32">
                  <c:v>1200000</c:v>
                </c:pt>
                <c:pt idx="33">
                  <c:v>1760000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56-4FA6-AD95-BB152833EE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545439"/>
        <c:axId val="89545023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Sheet2!$A$1</c15:sqref>
                        </c15:formulaRef>
                      </c:ext>
                    </c:extLst>
                    <c:strCache>
                      <c:ptCount val="1"/>
                      <c:pt idx="0">
                        <c:v>Model</c:v>
                      </c:pt>
                    </c:strCache>
                  </c:strRef>
                </c:tx>
                <c:spPr>
                  <a:solidFill>
                    <a:schemeClr val="accent1">
                      <a:shade val="7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Sheet2!$A$2:$A$35</c15:sqref>
                        </c15:formulaRef>
                      </c:ext>
                    </c:extLst>
                    <c:strCache>
                      <c:ptCount val="34"/>
                      <c:pt idx="0">
                        <c:v>BERT</c:v>
                      </c:pt>
                      <c:pt idx="1">
                        <c:v>XLNet</c:v>
                      </c:pt>
                      <c:pt idx="2">
                        <c:v>GPT-2</c:v>
                      </c:pt>
                      <c:pt idx="3">
                        <c:v>GPT-Neo</c:v>
                      </c:pt>
                      <c:pt idx="4">
                        <c:v>GPT-J</c:v>
                      </c:pt>
                      <c:pt idx="5">
                        <c:v>OpenHermes-7B</c:v>
                      </c:pt>
                      <c:pt idx="6">
                        <c:v>Mistral</c:v>
                      </c:pt>
                      <c:pt idx="7">
                        <c:v>Cerebras-GPT</c:v>
                      </c:pt>
                      <c:pt idx="8">
                        <c:v>OpenHermes-15B</c:v>
                      </c:pt>
                      <c:pt idx="9">
                        <c:v>OpenAssistant</c:v>
                      </c:pt>
                      <c:pt idx="10">
                        <c:v>GPT-NeoX</c:v>
                      </c:pt>
                      <c:pt idx="11">
                        <c:v>AlexaTM</c:v>
                      </c:pt>
                      <c:pt idx="12">
                        <c:v>Falcon</c:v>
                      </c:pt>
                      <c:pt idx="13">
                        <c:v>BloombergGPT</c:v>
                      </c:pt>
                      <c:pt idx="14">
                        <c:v>Claude</c:v>
                      </c:pt>
                      <c:pt idx="15">
                        <c:v>LLaMA</c:v>
                      </c:pt>
                      <c:pt idx="16">
                        <c:v>Chinchilla</c:v>
                      </c:pt>
                      <c:pt idx="17">
                        <c:v>Llama 2</c:v>
                      </c:pt>
                      <c:pt idx="18">
                        <c:v>YaLM 100B</c:v>
                      </c:pt>
                      <c:pt idx="19">
                        <c:v>Galactica</c:v>
                      </c:pt>
                      <c:pt idx="20">
                        <c:v>LaMDA</c:v>
                      </c:pt>
                      <c:pt idx="21">
                        <c:v>GPT-3</c:v>
                      </c:pt>
                      <c:pt idx="22">
                        <c:v>OPT</c:v>
                      </c:pt>
                      <c:pt idx="23">
                        <c:v>BLOOM</c:v>
                      </c:pt>
                      <c:pt idx="24">
                        <c:v>Falcon 180B</c:v>
                      </c:pt>
                      <c:pt idx="25">
                        <c:v>Ernie 3.0 Titan</c:v>
                      </c:pt>
                      <c:pt idx="26">
                        <c:v>Gopher</c:v>
                      </c:pt>
                      <c:pt idx="27">
                        <c:v>PaLM 2</c:v>
                      </c:pt>
                      <c:pt idx="28">
                        <c:v>Megatron-Turing NLG</c:v>
                      </c:pt>
                      <c:pt idx="29">
                        <c:v>PaLM</c:v>
                      </c:pt>
                      <c:pt idx="30">
                        <c:v>Minerva</c:v>
                      </c:pt>
                      <c:pt idx="31">
                        <c:v>PanGu-Σ</c:v>
                      </c:pt>
                      <c:pt idx="32">
                        <c:v>GLaM</c:v>
                      </c:pt>
                      <c:pt idx="33">
                        <c:v>GPT-4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Sheet2!$A$2:$A$37</c15:sqref>
                        </c15:formulaRef>
                      </c:ext>
                    </c:extLst>
                    <c:numCache>
                      <c:formatCode>General</c:formatCode>
                      <c:ptCount val="3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0</c:v>
                      </c:pt>
                      <c:pt idx="27">
                        <c:v>0</c:v>
                      </c:pt>
                      <c:pt idx="28">
                        <c:v>0</c:v>
                      </c:pt>
                      <c:pt idx="29">
                        <c:v>0</c:v>
                      </c:pt>
                      <c:pt idx="30">
                        <c:v>0</c:v>
                      </c:pt>
                      <c:pt idx="31">
                        <c:v>0</c:v>
                      </c:pt>
                      <c:pt idx="32">
                        <c:v>0</c:v>
                      </c:pt>
                      <c:pt idx="3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856-4FA6-AD95-BB152833EE71}"/>
                  </c:ext>
                </c:extLst>
              </c15:ser>
            </c15:filteredBarSeries>
          </c:ext>
        </c:extLst>
      </c:barChart>
      <c:catAx>
        <c:axId val="89545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9545023"/>
        <c:crosses val="autoZero"/>
        <c:auto val="1"/>
        <c:lblAlgn val="ctr"/>
        <c:lblOffset val="100"/>
        <c:noMultiLvlLbl val="0"/>
      </c:catAx>
      <c:valAx>
        <c:axId val="89545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95454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dirty="0"/>
              <a:t>Képfeldolgozó </a:t>
            </a:r>
            <a:r>
              <a:rPr lang="hu-HU" dirty="0" err="1"/>
              <a:t>vs</a:t>
            </a:r>
            <a:r>
              <a:rPr lang="hu-HU" baseline="0" dirty="0"/>
              <a:t> Nagy Nyelvi modellek</a:t>
            </a:r>
            <a:endParaRPr lang="en-US" dirty="0"/>
          </a:p>
        </c:rich>
      </c:tx>
      <c:layout>
        <c:manualLayout>
          <c:xMode val="edge"/>
          <c:yMode val="edge"/>
          <c:x val="0.2339026684164479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Parameters / million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Sheet3!$A$2:$A$4</c:f>
              <c:strCache>
                <c:ptCount val="3"/>
                <c:pt idx="0">
                  <c:v>BERT</c:v>
                </c:pt>
                <c:pt idx="1">
                  <c:v>ConvNeXtXLarge</c:v>
                </c:pt>
                <c:pt idx="2">
                  <c:v>GPT-4</c:v>
                </c:pt>
              </c:strCache>
            </c:strRef>
          </c:cat>
          <c:val>
            <c:numRef>
              <c:f>Sheet3!$B$2:$B$4</c:f>
              <c:numCache>
                <c:formatCode>General</c:formatCode>
                <c:ptCount val="3"/>
                <c:pt idx="0">
                  <c:v>340</c:v>
                </c:pt>
                <c:pt idx="1">
                  <c:v>350.1</c:v>
                </c:pt>
                <c:pt idx="2">
                  <c:v>1760000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54-4594-84E6-2E69965AA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27689407"/>
        <c:axId val="327691903"/>
        <c:axId val="0"/>
      </c:bar3DChart>
      <c:catAx>
        <c:axId val="327689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27691903"/>
        <c:crosses val="autoZero"/>
        <c:auto val="1"/>
        <c:lblAlgn val="ctr"/>
        <c:lblOffset val="100"/>
        <c:noMultiLvlLbl val="0"/>
      </c:catAx>
      <c:valAx>
        <c:axId val="327691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3276894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69A32-82B3-4ACA-A18E-57477EB687DF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04FAE-750F-4034-A306-B0BFE368E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65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7002431" cy="698269"/>
          </a:xfrm>
          <a:prstGeom prst="rect">
            <a:avLst/>
          </a:prstGeom>
          <a:solidFill>
            <a:srgbClr val="024B38"/>
          </a:solidFill>
        </p:spPr>
        <p:txBody>
          <a:bodyPr anchor="b"/>
          <a:lstStyle>
            <a:lvl1pPr marL="91440" algn="l"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B4779A-EFFA-4EEE-9828-DFA308DD1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6661611" cy="543652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9A2BF90-AAAC-4F86-9907-1ECC3AF5A3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2433" y="947650"/>
            <a:ext cx="1979093" cy="1745673"/>
          </a:xfrm>
          <a:prstGeom prst="roundRect">
            <a:avLst/>
          </a:prstGeom>
          <a:ln>
            <a:solidFill>
              <a:srgbClr val="004735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4A801D9-84ED-44DF-A1B9-255DA79BD9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02431" y="4638502"/>
            <a:ext cx="1979093" cy="1745673"/>
          </a:xfrm>
          <a:prstGeom prst="roundRect">
            <a:avLst/>
          </a:prstGeom>
          <a:ln>
            <a:solidFill>
              <a:srgbClr val="004735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0D37DAA4-84AE-46CD-A389-280DAA13C2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2432" y="2793076"/>
            <a:ext cx="1979093" cy="1745673"/>
          </a:xfrm>
          <a:prstGeom prst="roundRect">
            <a:avLst/>
          </a:prstGeom>
          <a:ln>
            <a:solidFill>
              <a:srgbClr val="004735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9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7AFF046-32D9-43BD-B3CE-C07051FD9C95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140633" cy="698269"/>
          </a:xfrm>
          <a:prstGeom prst="rect">
            <a:avLst/>
          </a:prstGeom>
        </p:spPr>
        <p:txBody>
          <a:bodyPr anchor="b"/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6349E0-56BF-4164-A04D-F971A4422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5" y="947651"/>
            <a:ext cx="8773044" cy="543652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F790422-83CC-4A9C-8AAD-A3860BC55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002431" cy="698269"/>
          </a:xfrm>
          <a:prstGeom prst="rect">
            <a:avLst/>
          </a:prstGeom>
        </p:spPr>
        <p:txBody>
          <a:bodyPr anchor="b"/>
          <a:lstStyle>
            <a:lvl1pPr marL="91440" algn="l"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6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31025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87693"/>
            <a:ext cx="3868340" cy="420197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931025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87693"/>
            <a:ext cx="3887391" cy="420197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6DC082-BAA5-47FF-B21F-D80A433274F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140633" cy="698269"/>
          </a:xfrm>
          <a:prstGeom prst="rect">
            <a:avLst/>
          </a:prstGeom>
        </p:spPr>
        <p:txBody>
          <a:bodyPr anchor="b"/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B1E11B-278E-483B-897A-8A29A7AFAA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002431" cy="698269"/>
          </a:xfrm>
          <a:prstGeom prst="rect">
            <a:avLst/>
          </a:prstGeom>
        </p:spPr>
        <p:txBody>
          <a:bodyPr anchor="b"/>
          <a:lstStyle>
            <a:lvl1pPr marL="91440" algn="l"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1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197ECB-239E-48AC-A544-13C3CB41FEA0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7140633" cy="698269"/>
          </a:xfrm>
          <a:prstGeom prst="rect">
            <a:avLst/>
          </a:prstGeom>
        </p:spPr>
        <p:txBody>
          <a:bodyPr anchor="b"/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4CE04D-6069-4DC0-A941-361F9EA76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002431" cy="698269"/>
          </a:xfrm>
          <a:prstGeom prst="rect">
            <a:avLst/>
          </a:prstGeom>
        </p:spPr>
        <p:txBody>
          <a:bodyPr anchor="b"/>
          <a:lstStyle>
            <a:lvl1pPr marL="91440" algn="l">
              <a:defRPr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5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2024. 02. 26.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792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73A2752C-3966-4016-AFF7-9D2276EE23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7104634" cy="719612"/>
          </a:xfrm>
          <a:prstGeom prst="rect">
            <a:avLst/>
          </a:prstGeom>
          <a:solidFill>
            <a:srgbClr val="024B38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6873" tIns="38425" rIns="76873" bIns="38425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22501" eaLnBrk="0" fontAlgn="base" hangingPunct="0">
              <a:spcBef>
                <a:spcPct val="0"/>
              </a:spcBef>
              <a:spcAft>
                <a:spcPct val="0"/>
              </a:spcAft>
            </a:pPr>
            <a:endParaRPr lang="hu-HU" altLang="hu-HU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EA5A0-8D39-4493-BF2E-EAF6B431C987}"/>
              </a:ext>
            </a:extLst>
          </p:cNvPr>
          <p:cNvSpPr txBox="1"/>
          <p:nvPr userDrawn="1"/>
        </p:nvSpPr>
        <p:spPr>
          <a:xfrm>
            <a:off x="0" y="6557918"/>
            <a:ext cx="9144000" cy="300082"/>
          </a:xfrm>
          <a:prstGeom prst="rect">
            <a:avLst/>
          </a:prstGeom>
          <a:solidFill>
            <a:srgbClr val="024937"/>
          </a:solidFill>
        </p:spPr>
        <p:txBody>
          <a:bodyPr wrap="square" rtlCol="0">
            <a:spAutoFit/>
          </a:bodyPr>
          <a:lstStyle/>
          <a:p>
            <a:fld id="{B55311AB-0BC4-44AC-BD63-26374A1371AC}" type="slidenum">
              <a:rPr lang="en-US" sz="1350" smtClean="0">
                <a:solidFill>
                  <a:schemeClr val="bg1"/>
                </a:solidFill>
              </a:rPr>
              <a:t>‹#›</a:t>
            </a:fld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EED480-CCE3-4B16-81D1-3BC202C1175F}"/>
              </a:ext>
            </a:extLst>
          </p:cNvPr>
          <p:cNvSpPr txBox="1">
            <a:spLocks/>
          </p:cNvSpPr>
          <p:nvPr userDrawn="1"/>
        </p:nvSpPr>
        <p:spPr>
          <a:xfrm>
            <a:off x="154824" y="1113905"/>
            <a:ext cx="5813713" cy="5261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529AA52-8121-4109-BA30-AB1BB96472F4}"/>
              </a:ext>
            </a:extLst>
          </p:cNvPr>
          <p:cNvSpPr txBox="1">
            <a:spLocks/>
          </p:cNvSpPr>
          <p:nvPr userDrawn="1"/>
        </p:nvSpPr>
        <p:spPr>
          <a:xfrm>
            <a:off x="6292733" y="1113904"/>
            <a:ext cx="2759827" cy="53533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9F2C019-921F-4472-96A1-D9BBCD0DC1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04635" y="0"/>
            <a:ext cx="2039366" cy="719612"/>
          </a:xfrm>
          <a:prstGeom prst="rect">
            <a:avLst/>
          </a:prstGeom>
          <a:solidFill>
            <a:srgbClr val="004735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76873" tIns="38425" rIns="76873" bIns="38425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defTabSz="922501" eaLnBrk="0" fontAlgn="base" hangingPunct="0">
              <a:spcBef>
                <a:spcPct val="0"/>
              </a:spcBef>
              <a:spcAft>
                <a:spcPct val="0"/>
              </a:spcAft>
            </a:pPr>
            <a:endParaRPr lang="hu-HU" altLang="hu-HU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8373A-6288-40D4-ABD3-821553F4219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80" y="9257"/>
            <a:ext cx="2091020" cy="7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7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4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cím 2">
            <a:extLst>
              <a:ext uri="{FF2B5EF4-FFF2-40B4-BE49-F238E27FC236}">
                <a16:creationId xmlns:a16="http://schemas.microsoft.com/office/drawing/2014/main" id="{FA288B8D-A4D8-4A72-8E1D-1E4673E596E8}"/>
              </a:ext>
            </a:extLst>
          </p:cNvPr>
          <p:cNvSpPr txBox="1">
            <a:spLocks/>
          </p:cNvSpPr>
          <p:nvPr/>
        </p:nvSpPr>
        <p:spPr>
          <a:xfrm>
            <a:off x="89756" y="2787402"/>
            <a:ext cx="5040560" cy="151216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3C0E9D9-467E-42EF-9FF5-D9B779276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4" y="5727842"/>
            <a:ext cx="3045204" cy="1022726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2D1329BA-E222-43C4-8B3F-61A148098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0"/>
            <a:ext cx="4191000" cy="6858000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87BC389C-8236-4F43-81EC-E9E317C66511}"/>
              </a:ext>
            </a:extLst>
          </p:cNvPr>
          <p:cNvSpPr txBox="1">
            <a:spLocks/>
          </p:cNvSpPr>
          <p:nvPr/>
        </p:nvSpPr>
        <p:spPr>
          <a:xfrm>
            <a:off x="110151" y="531841"/>
            <a:ext cx="4773487" cy="13325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Haladó természetes nyelvű feldolgozás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hu-HU" sz="4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Alcím 2">
            <a:extLst>
              <a:ext uri="{FF2B5EF4-FFF2-40B4-BE49-F238E27FC236}">
                <a16:creationId xmlns:a16="http://schemas.microsoft.com/office/drawing/2014/main" id="{55B71AAC-8AD0-4615-84E4-5F9DF2D71EA7}"/>
              </a:ext>
            </a:extLst>
          </p:cNvPr>
          <p:cNvSpPr txBox="1">
            <a:spLocks/>
          </p:cNvSpPr>
          <p:nvPr/>
        </p:nvSpPr>
        <p:spPr>
          <a:xfrm>
            <a:off x="149214" y="4364879"/>
            <a:ext cx="4726716" cy="1077690"/>
          </a:xfrm>
          <a:prstGeom prst="rect">
            <a:avLst/>
          </a:prstGeom>
        </p:spPr>
        <p:txBody>
          <a:bodyPr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hu-HU" sz="1200" b="1" dirty="0">
                <a:solidFill>
                  <a:schemeClr val="bg1"/>
                </a:solidFill>
              </a:rPr>
              <a:t>Lakatos Róbert</a:t>
            </a:r>
            <a:endParaRPr lang="en-US" sz="1200" b="1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hu-HU" sz="1200" dirty="0">
                <a:solidFill>
                  <a:schemeClr val="bg1"/>
                </a:solidFill>
              </a:rPr>
              <a:t>Adattudomány és Vizualizációs Tanszék</a:t>
            </a:r>
            <a:endParaRPr lang="en-US" sz="1200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hu-HU" sz="1200" dirty="0">
                <a:solidFill>
                  <a:schemeClr val="bg1"/>
                </a:solidFill>
              </a:rPr>
              <a:t>Informatikai kar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Debrecen</a:t>
            </a:r>
            <a:r>
              <a:rPr lang="hu-HU" sz="1200" dirty="0">
                <a:solidFill>
                  <a:schemeClr val="bg1"/>
                </a:solidFill>
              </a:rPr>
              <a:t>i Egyetem</a:t>
            </a:r>
            <a:endParaRPr lang="en-US" sz="1200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lang="hu-HU" sz="1300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lang="hu-HU" sz="1300" dirty="0">
              <a:solidFill>
                <a:schemeClr val="bg1"/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kumimoji="0" lang="hu-HU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/>
            </a:pPr>
            <a:endParaRPr lang="hu-HU" sz="1300" dirty="0">
              <a:solidFill>
                <a:schemeClr val="bg1"/>
              </a:solidFill>
            </a:endParaRPr>
          </a:p>
        </p:txBody>
      </p:sp>
      <p:sp>
        <p:nvSpPr>
          <p:cNvPr id="10" name="Cím 1">
            <a:extLst>
              <a:ext uri="{FF2B5EF4-FFF2-40B4-BE49-F238E27FC236}">
                <a16:creationId xmlns:a16="http://schemas.microsoft.com/office/drawing/2014/main" id="{10CFDF01-2378-4F9E-A17A-23DF4C4B846C}"/>
              </a:ext>
            </a:extLst>
          </p:cNvPr>
          <p:cNvSpPr txBox="1">
            <a:spLocks/>
          </p:cNvSpPr>
          <p:nvPr/>
        </p:nvSpPr>
        <p:spPr>
          <a:xfrm>
            <a:off x="89756" y="2502129"/>
            <a:ext cx="4773487" cy="77547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3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I. Előadás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4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kumimoji="0" lang="hu-HU" sz="40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13FE9C-017E-4159-90C9-1275BA15D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03" y="2167637"/>
            <a:ext cx="5504573" cy="29965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 – </a:t>
            </a:r>
            <a:r>
              <a:rPr lang="hu-HU" sz="3000" dirty="0" err="1"/>
              <a:t>Transzformer</a:t>
            </a:r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hálózatok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/>
              <a:t>Szövegek jellemzőinek megértése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Szövegek / </a:t>
            </a:r>
            <a:r>
              <a:rPr lang="hu-HU" sz="2800" dirty="0" err="1"/>
              <a:t>tokenek</a:t>
            </a:r>
            <a:r>
              <a:rPr lang="hu-HU" sz="2800" dirty="0"/>
              <a:t> osztályozása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Szövegek / </a:t>
            </a:r>
            <a:r>
              <a:rPr lang="hu-HU" dirty="0" err="1"/>
              <a:t>tokenek</a:t>
            </a:r>
            <a:r>
              <a:rPr lang="hu-HU" sz="2800" dirty="0"/>
              <a:t> generálása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Gépi fordítás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Q&amp;A</a:t>
            </a:r>
            <a:endParaRPr lang="hu-HU" sz="2800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Képek feldolgozás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Képek generálása</a:t>
            </a:r>
          </a:p>
        </p:txBody>
      </p:sp>
    </p:spTree>
    <p:extLst>
      <p:ext uri="{BB962C8B-B14F-4D97-AF65-F5344CB8AC3E}">
        <p14:creationId xmlns:p14="http://schemas.microsoft.com/office/powerpoint/2010/main" val="121848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Méretek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AF7273-2B07-4AC4-8229-594225CBD0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363979"/>
              </p:ext>
            </p:extLst>
          </p:nvPr>
        </p:nvGraphicFramePr>
        <p:xfrm>
          <a:off x="290945" y="944087"/>
          <a:ext cx="8336478" cy="2695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5A17E4A-3958-4D6B-A6F4-94F242223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4303971"/>
              </p:ext>
            </p:extLst>
          </p:nvPr>
        </p:nvGraphicFramePr>
        <p:xfrm>
          <a:off x="290945" y="3639786"/>
          <a:ext cx="8390391" cy="287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9533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Méretek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C8DC91-B2CD-4D67-B89D-878BF3E133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227687"/>
              </p:ext>
            </p:extLst>
          </p:nvPr>
        </p:nvGraphicFramePr>
        <p:xfrm>
          <a:off x="1217220" y="1252104"/>
          <a:ext cx="6519554" cy="435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930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Méretek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F8C31-158A-47CD-8BAD-BDB4E914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472"/>
            <a:ext cx="9144000" cy="47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5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Méretek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2C077-572E-46A7-8525-BEB3BC86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838"/>
            <a:ext cx="9144000" cy="27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63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Multimodalitás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4C95C-5CE3-4929-9FA4-55CB5EF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1792766"/>
            <a:ext cx="8640180" cy="327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Multimodalitás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4082C-477A-4B63-96A8-A533816DC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437" y="1137986"/>
            <a:ext cx="5141126" cy="45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3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- Multimodalitás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4ED9D-E408-40D7-9465-8F9010B8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4" y="2464369"/>
            <a:ext cx="8354291" cy="26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0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Generatív + Chat AI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9A193-2B4B-4F55-993D-CF75FFAF2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Prompt </a:t>
            </a:r>
            <a:r>
              <a:rPr lang="hu-HU" sz="3000" dirty="0" err="1"/>
              <a:t>Engineering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C52E8-5355-40BC-BD0B-7405585A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1" y="1177438"/>
            <a:ext cx="4633712" cy="24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0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Tartalom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/>
              <a:t>Múlt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/>
              <a:t>Jelen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/>
              <a:t>Jövő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4C83C-DD9D-4E74-8E15-4CB0E8F44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11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15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Prompt </a:t>
            </a:r>
            <a:r>
              <a:rPr lang="hu-HU" sz="3000" dirty="0" err="1"/>
              <a:t>Engineering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C52E8-5355-40BC-BD0B-7405585A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1" y="1177438"/>
            <a:ext cx="4633712" cy="245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F15E7-8153-4B89-BB09-8A73364E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78134"/>
            <a:ext cx="399010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6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Prompt </a:t>
            </a:r>
            <a:r>
              <a:rPr lang="hu-HU" sz="3000" dirty="0" err="1"/>
              <a:t>Engineering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C52E8-5355-40BC-BD0B-7405585A9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1" y="1177438"/>
            <a:ext cx="4633712" cy="245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0F15E7-8153-4B89-BB09-8A73364E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78134"/>
            <a:ext cx="3990109" cy="243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348F3-8B47-4C67-82DD-4ED21BE59477}"/>
              </a:ext>
            </a:extLst>
          </p:cNvPr>
          <p:cNvSpPr txBox="1"/>
          <p:nvPr/>
        </p:nvSpPr>
        <p:spPr>
          <a:xfrm>
            <a:off x="499932" y="3960421"/>
            <a:ext cx="39117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dirty="0"/>
              <a:t>&lt;s&gt;[INST] &lt;&lt;SYS&gt;&gt;</a:t>
            </a:r>
          </a:p>
          <a:p>
            <a:r>
              <a:rPr lang="hu-HU" dirty="0"/>
              <a:t>{</a:t>
            </a:r>
            <a:r>
              <a:rPr lang="hu-HU" dirty="0" err="1"/>
              <a:t>your_system_message</a:t>
            </a:r>
            <a:r>
              <a:rPr lang="hu-HU" dirty="0"/>
              <a:t>}</a:t>
            </a:r>
          </a:p>
          <a:p>
            <a:r>
              <a:rPr lang="hu-HU" dirty="0"/>
              <a:t>&lt;&lt;/SYS&gt;&gt;</a:t>
            </a:r>
          </a:p>
          <a:p>
            <a:endParaRPr lang="hu-HU" dirty="0"/>
          </a:p>
          <a:p>
            <a:r>
              <a:rPr lang="hu-HU" dirty="0"/>
              <a:t>{user_message_1} [/INST] {model_reply_1}&lt;/s&gt;&lt;s&gt;[INST] {user_message_2} [/INST]</a:t>
            </a:r>
          </a:p>
        </p:txBody>
      </p:sp>
    </p:spTree>
    <p:extLst>
      <p:ext uri="{BB962C8B-B14F-4D97-AF65-F5344CB8AC3E}">
        <p14:creationId xmlns:p14="http://schemas.microsoft.com/office/powerpoint/2010/main" val="1091669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Tudásbázis alapú rendszer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domain_expert">
            <a:hlinkClick r:id="" action="ppaction://media"/>
            <a:extLst>
              <a:ext uri="{FF2B5EF4-FFF2-40B4-BE49-F238E27FC236}">
                <a16:creationId xmlns:a16="http://schemas.microsoft.com/office/drawing/2014/main" id="{9B52F684-AFBD-48E4-B4ED-903D7208E4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466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Jelen – Intelligencia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3788D-0D17-4892-9FA0-2DC688DD6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9" y="2179122"/>
            <a:ext cx="7282321" cy="20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57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Jövő - Hallucináció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r>
              <a:rPr lang="hu-HU" dirty="0"/>
              <a:t>Alkalmazhatósági problémák</a:t>
            </a:r>
          </a:p>
          <a:p>
            <a:pPr lvl="1"/>
            <a:r>
              <a:rPr lang="hu-HU" dirty="0"/>
              <a:t>Egészségügy</a:t>
            </a:r>
          </a:p>
          <a:p>
            <a:pPr lvl="1"/>
            <a:r>
              <a:rPr lang="hu-HU" dirty="0"/>
              <a:t>Oktatás</a:t>
            </a:r>
          </a:p>
          <a:p>
            <a:pPr lvl="1"/>
            <a:r>
              <a:rPr lang="hu-HU" dirty="0"/>
              <a:t>Szakértői támogatás</a:t>
            </a:r>
          </a:p>
          <a:p>
            <a:r>
              <a:rPr lang="hu-HU" dirty="0"/>
              <a:t>Finom hangolás </a:t>
            </a:r>
            <a:r>
              <a:rPr lang="hu-HU" dirty="0" err="1"/>
              <a:t>vs</a:t>
            </a:r>
            <a:r>
              <a:rPr lang="hu-HU" dirty="0"/>
              <a:t> kontextus átadás</a:t>
            </a:r>
          </a:p>
          <a:p>
            <a:pPr marL="0" indent="0">
              <a:buNone/>
            </a:pP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F4578-BD1D-4F6A-B90A-8EBD75866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52" y="3198047"/>
            <a:ext cx="5303322" cy="298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44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Jövő – IOT rendszerek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FC965-0409-4BB2-AE7A-274D7AE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16" y="1620982"/>
            <a:ext cx="7125367" cy="421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Jövő – </a:t>
            </a:r>
            <a:r>
              <a:rPr lang="hu-HU" sz="3000" dirty="0" err="1"/>
              <a:t>Robitika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70A34-1F30-497D-B99F-8992D8BB9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69" y="1601684"/>
            <a:ext cx="7309262" cy="36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2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Jövő – Szenzorok és monitoring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AD0B6-0D9F-42CC-8797-A02A5881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2" y="1351276"/>
            <a:ext cx="7740963" cy="415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5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/>
              <a:t>Jövő – Általános MI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CB31E-1BB7-4F36-B748-787B4809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01" y="1134094"/>
            <a:ext cx="4411397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5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0C125E-EA92-47AE-906C-0E17E5E92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5" y="2994870"/>
            <a:ext cx="8773044" cy="2298584"/>
          </a:xfrm>
        </p:spPr>
        <p:txBody>
          <a:bodyPr/>
          <a:lstStyle/>
          <a:p>
            <a:pPr marL="0" indent="0" algn="ctr">
              <a:buNone/>
            </a:pPr>
            <a:r>
              <a:rPr lang="hu-HU" sz="4000" dirty="0"/>
              <a:t>Köszönöm a figyelmet</a:t>
            </a:r>
            <a:r>
              <a:rPr lang="en-GB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76622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 err="1"/>
              <a:t>Rekurens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/>
          </a:p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Konvolúciós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4000" dirty="0" err="1"/>
              <a:t>Transformer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hu-HU" sz="4000" dirty="0">
                <a:solidFill>
                  <a:schemeClr val="accent6">
                    <a:lumMod val="50000"/>
                  </a:schemeClr>
                </a:solidFill>
              </a:rPr>
              <a:t>     </a:t>
            </a:r>
            <a:r>
              <a:rPr lang="hu-HU" sz="4000" dirty="0"/>
              <a:t>1992                      2010            2018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D6E5AA-B9C4-4DC6-B69D-721C11926E2F}"/>
              </a:ext>
            </a:extLst>
          </p:cNvPr>
          <p:cNvCxnSpPr>
            <a:cxnSpLocks/>
          </p:cNvCxnSpPr>
          <p:nvPr/>
        </p:nvCxnSpPr>
        <p:spPr>
          <a:xfrm>
            <a:off x="934140" y="4381995"/>
            <a:ext cx="7283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62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b="1" dirty="0" err="1"/>
              <a:t>Rekurens</a:t>
            </a:r>
            <a:r>
              <a:rPr lang="hu-HU" sz="4000" b="1" dirty="0"/>
              <a:t> </a:t>
            </a:r>
            <a:r>
              <a:rPr lang="hu-HU" sz="4000" b="1" dirty="0" err="1"/>
              <a:t>hállózatok</a:t>
            </a:r>
            <a:endParaRPr lang="hu-HU" sz="4000" b="1" dirty="0"/>
          </a:p>
          <a:p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Konvolúciós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4000" dirty="0" err="1"/>
              <a:t>Transformer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u-HU" sz="40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3E3E25-E9E0-402F-A297-5D863CE60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4" y="2808512"/>
            <a:ext cx="4447310" cy="22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1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B7F05A-52E4-4D3E-B537-0F932FF69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4" y="2808512"/>
            <a:ext cx="4447310" cy="2223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 err="1"/>
              <a:t>Rekurens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Konvolúciós</a:t>
            </a:r>
            <a:r>
              <a:rPr lang="hu-H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hállózatok</a:t>
            </a:r>
            <a:endParaRPr lang="hu-H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sz="4000" dirty="0" err="1"/>
              <a:t>Transformer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hu-H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FD2E6-C702-4E86-BFDA-9BEFCD8F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1" y="4706346"/>
            <a:ext cx="5440610" cy="16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4DE996-0488-4E08-B775-50B56806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4" y="2808512"/>
            <a:ext cx="4447310" cy="2223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DDF34-8255-49AB-8710-80F3CF03A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1" y="4706346"/>
            <a:ext cx="5440610" cy="167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8600B-2668-4EA3-B770-09A1F0055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9" y="1119999"/>
            <a:ext cx="3450563" cy="4862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 err="1"/>
              <a:t>Rekurens</a:t>
            </a:r>
            <a:r>
              <a:rPr lang="hu-HU" sz="4000" dirty="0"/>
              <a:t> </a:t>
            </a:r>
            <a:r>
              <a:rPr lang="hu-HU" sz="4000" dirty="0" err="1"/>
              <a:t>hállózatok</a:t>
            </a:r>
            <a:endParaRPr lang="hu-HU" sz="4000" dirty="0"/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Konvolúciós</a:t>
            </a:r>
            <a:r>
              <a:rPr lang="hu-H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hállózatok</a:t>
            </a:r>
            <a:endParaRPr lang="hu-H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hu-HU" sz="4000" b="1" dirty="0" err="1"/>
              <a:t>Transformer</a:t>
            </a:r>
            <a:r>
              <a:rPr lang="hu-HU" sz="4000" b="1" dirty="0"/>
              <a:t> </a:t>
            </a:r>
            <a:r>
              <a:rPr lang="hu-HU" sz="4000" b="1" dirty="0" err="1"/>
              <a:t>hállózatok</a:t>
            </a:r>
            <a:endParaRPr lang="hu-HU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4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 – </a:t>
            </a:r>
            <a:r>
              <a:rPr lang="hu-HU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Rekurens</a:t>
            </a:r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hálózatok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I</a:t>
            </a:r>
            <a:r>
              <a:rPr lang="hu-HU" sz="2800" dirty="0"/>
              <a:t>dőrendi vagy szekvenciális összefüggések kezelése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Beszédfelismerés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S</a:t>
            </a:r>
            <a:r>
              <a:rPr lang="hu-HU" sz="2800" dirty="0"/>
              <a:t>zöveggenerálás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Szöveg osztályozás</a:t>
            </a:r>
            <a:endParaRPr lang="hu-HU" sz="2800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G</a:t>
            </a:r>
            <a:r>
              <a:rPr lang="hu-HU" sz="2800" dirty="0"/>
              <a:t>épi fordítás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I</a:t>
            </a:r>
            <a:r>
              <a:rPr lang="hu-HU" sz="2800" dirty="0"/>
              <a:t>dőjárás-előrejelzés 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Részvényárfolyamok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Videó és hangfeldolgozás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C598D-FE1E-45E2-870B-7503F740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48" y="2024743"/>
            <a:ext cx="4598429" cy="22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D7883-6D7A-4173-A6DD-BDB263E9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69" y="2729914"/>
            <a:ext cx="4200377" cy="2590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 – </a:t>
            </a:r>
            <a:r>
              <a:rPr lang="hu-HU" sz="3000" dirty="0" err="1"/>
              <a:t>Konvolúciós</a:t>
            </a:r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hálózatok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Képek jellemzőinek feldolgozása. </a:t>
            </a:r>
            <a:endParaRPr lang="hu-HU" sz="2800" dirty="0"/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Képek osztályozása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Képek generálása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Képi objektumok detektálása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Képszuperrezolúció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Stílus átvitel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Hangfelismerés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Szöveg feldolgozás</a:t>
            </a:r>
            <a:endParaRPr lang="hu-H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06FE50-4905-4BCB-BC52-E2532E30C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31" y="947651"/>
            <a:ext cx="1983179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5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75D3E-D1A5-40AE-8F63-BBF69F7A9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Múlt – </a:t>
            </a:r>
            <a:r>
              <a:rPr lang="hu-HU" sz="3000" dirty="0" err="1"/>
              <a:t>Transzformer</a:t>
            </a:r>
            <a:r>
              <a:rPr lang="hu-HU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hálózatok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9669-AD13-4A31-A537-BA74D5E9A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824" y="947651"/>
            <a:ext cx="8554048" cy="5436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/>
              <a:t>Szövegek jellemzőinek megértése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Szövegek / </a:t>
            </a:r>
            <a:r>
              <a:rPr lang="hu-HU" sz="2800" dirty="0" err="1"/>
              <a:t>tokenek</a:t>
            </a:r>
            <a:r>
              <a:rPr lang="hu-HU" sz="2800" dirty="0"/>
              <a:t> osztályozása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Szövegek / </a:t>
            </a:r>
            <a:r>
              <a:rPr lang="hu-HU" dirty="0" err="1"/>
              <a:t>tokenek</a:t>
            </a:r>
            <a:r>
              <a:rPr lang="hu-HU" sz="2800" dirty="0"/>
              <a:t> generálása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Gépi fordítás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Q&amp;A</a:t>
            </a:r>
            <a:endParaRPr lang="hu-HU" sz="2800" dirty="0"/>
          </a:p>
          <a:p>
            <a:pPr marL="514350" indent="-514350">
              <a:buFont typeface="+mj-lt"/>
              <a:buAutoNum type="arabicPeriod"/>
            </a:pPr>
            <a:r>
              <a:rPr lang="hu-HU" dirty="0"/>
              <a:t>Képek feldolgozás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2800" dirty="0"/>
              <a:t>Képek generálása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C56A5-47BC-45D5-B698-5C711753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22" y="1148319"/>
            <a:ext cx="2571750" cy="138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380D0D-B943-4060-A401-7C2A714C2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426" y="2778825"/>
            <a:ext cx="5375396" cy="29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00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7e9a4a3-e941-43b7-8204-7a5a1ee95313" xsi:nil="true"/>
    <lcf76f155ced4ddcb4097134ff3c332f xmlns="76cce3ef-d3a8-4c9e-9345-638f96bf394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095A7BA2CB36354780E041F66FD36195" ma:contentTypeVersion="11" ma:contentTypeDescription="Új dokumentum létrehozása." ma:contentTypeScope="" ma:versionID="322836ba829835b7b5732867940f842a">
  <xsd:schema xmlns:xsd="http://www.w3.org/2001/XMLSchema" xmlns:xs="http://www.w3.org/2001/XMLSchema" xmlns:p="http://schemas.microsoft.com/office/2006/metadata/properties" xmlns:ns2="76cce3ef-d3a8-4c9e-9345-638f96bf394d" xmlns:ns3="37e9a4a3-e941-43b7-8204-7a5a1ee95313" targetNamespace="http://schemas.microsoft.com/office/2006/metadata/properties" ma:root="true" ma:fieldsID="dcc537c00581a5783cd64797a593a2cc" ns2:_="" ns3:_="">
    <xsd:import namespace="76cce3ef-d3a8-4c9e-9345-638f96bf394d"/>
    <xsd:import namespace="37e9a4a3-e941-43b7-8204-7a5a1ee953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ce3ef-d3a8-4c9e-9345-638f96bf39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Képcímkék" ma:readOnly="false" ma:fieldId="{5cf76f15-5ced-4ddc-b409-7134ff3c332f}" ma:taxonomyMulti="true" ma:sspId="05e7e27f-e892-4f83-94e1-90b55e231c0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e9a4a3-e941-43b7-8204-7a5a1ee9531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201f5a6-8f61-4889-b4f4-f129196b16e7}" ma:internalName="TaxCatchAll" ma:showField="CatchAllData" ma:web="37e9a4a3-e941-43b7-8204-7a5a1ee953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E305F2-6914-4954-A917-DEC73EE6761A}">
  <ds:schemaRefs>
    <ds:schemaRef ds:uri="http://schemas.microsoft.com/office/2006/metadata/properties"/>
    <ds:schemaRef ds:uri="http://schemas.microsoft.com/office/infopath/2007/PartnerControls"/>
    <ds:schemaRef ds:uri="37e9a4a3-e941-43b7-8204-7a5a1ee95313"/>
    <ds:schemaRef ds:uri="76cce3ef-d3a8-4c9e-9345-638f96bf394d"/>
  </ds:schemaRefs>
</ds:datastoreItem>
</file>

<file path=customXml/itemProps2.xml><?xml version="1.0" encoding="utf-8"?>
<ds:datastoreItem xmlns:ds="http://schemas.openxmlformats.org/officeDocument/2006/customXml" ds:itemID="{260DAC5F-9E0B-4D42-A00F-52F70053E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E44FE1-0400-4D69-9357-31BA4EB3AA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cce3ef-d3a8-4c9e-9345-638f96bf394d"/>
    <ds:schemaRef ds:uri="37e9a4a3-e941-43b7-8204-7a5a1ee953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1709</TotalTime>
  <Words>287</Words>
  <Application>Microsoft Office PowerPoint</Application>
  <PresentationFormat>On-screen Show (4:3)</PresentationFormat>
  <Paragraphs>100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Verdana</vt:lpstr>
      <vt:lpstr>Office Theme</vt:lpstr>
      <vt:lpstr>PowerPoint Presentation</vt:lpstr>
      <vt:lpstr>Tartalom</vt:lpstr>
      <vt:lpstr>Múlt</vt:lpstr>
      <vt:lpstr>Múlt</vt:lpstr>
      <vt:lpstr>Múlt</vt:lpstr>
      <vt:lpstr>Múlt</vt:lpstr>
      <vt:lpstr>Múlt – Rekurens hálózatok</vt:lpstr>
      <vt:lpstr>Múlt – Konvolúciós hálózatok</vt:lpstr>
      <vt:lpstr>Múlt – Transzformer hálózatok</vt:lpstr>
      <vt:lpstr>Múlt – Transzformer hálózatok</vt:lpstr>
      <vt:lpstr>Jelen - Méretek</vt:lpstr>
      <vt:lpstr>Jelen - Méretek</vt:lpstr>
      <vt:lpstr>Jelen - Méretek</vt:lpstr>
      <vt:lpstr>Jelen - Méretek</vt:lpstr>
      <vt:lpstr>Jelen - Multimodalitás</vt:lpstr>
      <vt:lpstr>Jelen - Multimodalitás</vt:lpstr>
      <vt:lpstr>Jelen - Multimodalitás</vt:lpstr>
      <vt:lpstr>Jelen – Generatív + Chat AI</vt:lpstr>
      <vt:lpstr>Jelen – Prompt Engineering</vt:lpstr>
      <vt:lpstr>Jelen – Prompt Engineering</vt:lpstr>
      <vt:lpstr>Jelen – Prompt Engineering</vt:lpstr>
      <vt:lpstr>Jelen – Tudásbázis alapú rendszer</vt:lpstr>
      <vt:lpstr>Jelen – Intelligencia</vt:lpstr>
      <vt:lpstr>Jövő - Hallucináció</vt:lpstr>
      <vt:lpstr>Jövő – IOT rendszerek</vt:lpstr>
      <vt:lpstr>Jövő – Robitika</vt:lpstr>
      <vt:lpstr>Jövő – Szenzorok és monitoring</vt:lpstr>
      <vt:lpstr>Jövő – Általános MI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Education, research and cooperation</dc:title>
  <dc:creator>Poser Zoltan</dc:creator>
  <cp:lastModifiedBy>Lakatos Róbert</cp:lastModifiedBy>
  <cp:revision>222</cp:revision>
  <cp:lastPrinted>2019-08-06T13:12:52Z</cp:lastPrinted>
  <dcterms:created xsi:type="dcterms:W3CDTF">2018-02-17T09:40:39Z</dcterms:created>
  <dcterms:modified xsi:type="dcterms:W3CDTF">2024-02-26T13:21:08Z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0x010100095A7BA2CB36354780E041F66FD36195</vt:lpwstr>
  </property>
</Properties>
</file>